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490450" cy="70231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390" y="-108"/>
      </p:cViewPr>
      <p:guideLst>
        <p:guide orient="horz" pos="2212"/>
        <p:guide pos="393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6784" y="2181716"/>
            <a:ext cx="10616883" cy="150541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73568" y="3979757"/>
            <a:ext cx="8743315" cy="179479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5576" y="281252"/>
            <a:ext cx="2810351" cy="599239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4522" y="281252"/>
            <a:ext cx="8222880" cy="59923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6660" y="4512993"/>
            <a:ext cx="10616883" cy="139486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86660" y="2976690"/>
            <a:ext cx="10616883" cy="153630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4523"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49312"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4522" y="1572070"/>
            <a:ext cx="5518785"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4522" y="2227232"/>
            <a:ext cx="5518785"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44981" y="1572070"/>
            <a:ext cx="5520953"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4981" y="2227232"/>
            <a:ext cx="5520953"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4527" y="279623"/>
            <a:ext cx="4109272" cy="1190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883419" y="279626"/>
            <a:ext cx="6982509" cy="599402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4527" y="1469654"/>
            <a:ext cx="4109272" cy="480399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8216" y="4916170"/>
            <a:ext cx="7494270" cy="580383"/>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448216" y="627526"/>
            <a:ext cx="7494270" cy="42138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448216" y="5496553"/>
            <a:ext cx="7494270" cy="8242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523" y="281249"/>
            <a:ext cx="11241405" cy="11705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4523" y="1638725"/>
            <a:ext cx="11241405" cy="4634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4523" y="6509376"/>
            <a:ext cx="2914438" cy="373916"/>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2/26/2013</a:t>
            </a:fld>
            <a:endParaRPr lang="en-US"/>
          </a:p>
        </p:txBody>
      </p:sp>
      <p:sp>
        <p:nvSpPr>
          <p:cNvPr id="5" name="Footer Placeholder 4"/>
          <p:cNvSpPr>
            <a:spLocks noGrp="1"/>
          </p:cNvSpPr>
          <p:nvPr>
            <p:ph type="ftr" sz="quarter" idx="3"/>
          </p:nvPr>
        </p:nvSpPr>
        <p:spPr>
          <a:xfrm>
            <a:off x="4267571" y="6509376"/>
            <a:ext cx="3955309" cy="37391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51489" y="6509376"/>
            <a:ext cx="2914438" cy="37391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5.xml"/><Relationship Id="rId7" Type="http://schemas.openxmlformats.org/officeDocument/2006/relationships/slide" Target="slid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xml"/><Relationship Id="rId5" Type="http://schemas.openxmlformats.org/officeDocument/2006/relationships/image" Target="../media/image2.jpeg"/><Relationship Id="rId4" Type="http://schemas.openxmlformats.org/officeDocument/2006/relationships/image" Target="../media/image1.jpe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jpeg"/><Relationship Id="rId7" Type="http://schemas.openxmlformats.org/officeDocument/2006/relationships/slide" Target="slide3.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slide" Target="slide3.xml"/><Relationship Id="rId20"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2.xml"/><Relationship Id="rId10" Type="http://schemas.openxmlformats.org/officeDocument/2006/relationships/slide" Target="slide10.xml"/><Relationship Id="rId19" Type="http://schemas.openxmlformats.org/officeDocument/2006/relationships/image" Target="../media/image8.png"/><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10.jpe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11.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001" y="984910"/>
            <a:ext cx="3352800" cy="1200329"/>
          </a:xfrm>
          <a:prstGeom prst="rect">
            <a:avLst/>
          </a:prstGeom>
          <a:noFill/>
        </p:spPr>
        <p:txBody>
          <a:bodyPr wrap="square" rtlCol="0">
            <a:spAutoFit/>
          </a:bodyPr>
          <a:lstStyle/>
          <a:p>
            <a:r>
              <a:rPr lang="en-CA" sz="1200" dirty="0" smtClean="0"/>
              <a:t>An </a:t>
            </a:r>
            <a:r>
              <a:rPr lang="en-CA" sz="1200" dirty="0"/>
              <a:t>international bestselling book by Thomas Friedman that </a:t>
            </a:r>
            <a:r>
              <a:rPr lang="en-CA" sz="1200" dirty="0" smtClean="0"/>
              <a:t>analyzes globalization</a:t>
            </a:r>
            <a:r>
              <a:rPr lang="en-CA" sz="1200" dirty="0"/>
              <a:t>, primarily in the early 21st century. The title is a metaphor for viewing the world as a level playing field in terms of commerce, where all competitors have an equal opportunity. </a:t>
            </a:r>
          </a:p>
        </p:txBody>
      </p:sp>
      <p:sp>
        <p:nvSpPr>
          <p:cNvPr id="4" name="Rectangle 3">
            <a:hlinkClick r:id="rId6" action="ppaction://hlinksldjump"/>
          </p:cNvPr>
          <p:cNvSpPr/>
          <p:nvPr/>
        </p:nvSpPr>
        <p:spPr>
          <a:xfrm>
            <a:off x="4569071" y="652351"/>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a:t>
            </a:r>
            <a:r>
              <a:rPr lang="en-US" dirty="0" smtClean="0">
                <a:solidFill>
                  <a:schemeClr val="tx1"/>
                </a:solidFill>
              </a:rPr>
              <a:t>Flat</a:t>
            </a:r>
            <a:endParaRPr lang="en-CA" dirty="0">
              <a:solidFill>
                <a:schemeClr val="tx1"/>
              </a:solidFill>
            </a:endParaRPr>
          </a:p>
        </p:txBody>
      </p:sp>
      <p:sp>
        <p:nvSpPr>
          <p:cNvPr id="12" name="Rectangle 11">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14" name="Rectangle 13">
            <a:hlinkClick r:id="rId8"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5" name="TextBox 4"/>
          <p:cNvSpPr txBox="1"/>
          <p:nvPr/>
        </p:nvSpPr>
        <p:spPr>
          <a:xfrm>
            <a:off x="254000" y="652351"/>
            <a:ext cx="3277087" cy="369332"/>
          </a:xfrm>
          <a:prstGeom prst="rect">
            <a:avLst/>
          </a:prstGeom>
          <a:noFill/>
        </p:spPr>
        <p:txBody>
          <a:bodyPr wrap="square" rtlCol="0">
            <a:spAutoFit/>
          </a:bodyPr>
          <a:lstStyle/>
          <a:p>
            <a:r>
              <a:rPr lang="en-CA" b="1" i="1" dirty="0"/>
              <a:t>The World Is Flat</a:t>
            </a:r>
            <a:endParaRPr lang="en-CA" dirty="0"/>
          </a:p>
        </p:txBody>
      </p:sp>
      <p:pic>
        <p:nvPicPr>
          <p:cNvPr id="2" name="The World is Flat Book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7337" y="2247380"/>
            <a:ext cx="3153263" cy="1800225"/>
          </a:xfrm>
          <a:prstGeom prst="rect">
            <a:avLst/>
          </a:prstGeom>
        </p:spPr>
      </p:pic>
      <p:sp>
        <p:nvSpPr>
          <p:cNvPr id="11" name="Rectangle 10">
            <a:hlinkClick r:id="rId6" action="ppaction://hlinksldjump"/>
          </p:cNvPr>
          <p:cNvSpPr/>
          <p:nvPr/>
        </p:nvSpPr>
        <p:spPr>
          <a:xfrm>
            <a:off x="10817225" y="652351"/>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13" name="Rectangle 12">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15" name="Rectangle 14">
            <a:hlinkClick r:id="rId8" action="ppaction://hlinksldjump"/>
          </p:cNvPr>
          <p:cNvSpPr/>
          <p:nvPr/>
        </p:nvSpPr>
        <p:spPr>
          <a:xfrm>
            <a:off x="10817225" y="2751286"/>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16" name="TextBox 15"/>
          <p:cNvSpPr txBox="1"/>
          <p:nvPr/>
        </p:nvSpPr>
        <p:spPr>
          <a:xfrm>
            <a:off x="6473826" y="652351"/>
            <a:ext cx="1905000" cy="369332"/>
          </a:xfrm>
          <a:prstGeom prst="rect">
            <a:avLst/>
          </a:prstGeom>
          <a:noFill/>
        </p:spPr>
        <p:txBody>
          <a:bodyPr wrap="square" rtlCol="0">
            <a:spAutoFit/>
          </a:bodyPr>
          <a:lstStyle/>
          <a:p>
            <a:r>
              <a:rPr lang="en-CA" b="1" i="1" dirty="0" smtClean="0"/>
              <a:t>Logitech Attack 3</a:t>
            </a:r>
            <a:endParaRPr lang="en-CA" dirty="0"/>
          </a:p>
        </p:txBody>
      </p:sp>
      <p:sp>
        <p:nvSpPr>
          <p:cNvPr id="17" name="TextBox 16"/>
          <p:cNvSpPr txBox="1"/>
          <p:nvPr/>
        </p:nvSpPr>
        <p:spPr>
          <a:xfrm>
            <a:off x="6473825" y="1021683"/>
            <a:ext cx="3276599" cy="1384995"/>
          </a:xfrm>
          <a:prstGeom prst="rect">
            <a:avLst/>
          </a:prstGeom>
          <a:noFill/>
        </p:spPr>
        <p:txBody>
          <a:bodyPr wrap="square" rtlCol="0">
            <a:spAutoFit/>
          </a:bodyPr>
          <a:lstStyle/>
          <a:p>
            <a:pPr algn="just"/>
            <a:r>
              <a:rPr lang="en-US" sz="1200" dirty="0"/>
              <a:t>No matter how you like to fly, the Logitech Attack 3 Joystick will give you maximum control with minimum hassle. As soon as you wrap either hand around the comfortable handle, you'll immediately feel the smooth performance and precise control that tell you one important fact: This is no ordinary joystick.</a:t>
            </a:r>
            <a:endParaRPr lang="en-CA" sz="1200" dirty="0"/>
          </a:p>
        </p:txBody>
      </p:sp>
    </p:spTree>
    <p:extLst>
      <p:ext uri="{BB962C8B-B14F-4D97-AF65-F5344CB8AC3E}">
        <p14:creationId xmlns:p14="http://schemas.microsoft.com/office/powerpoint/2010/main" val="15454317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22642">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52056"/>
            <a:ext cx="3434863" cy="707886"/>
          </a:xfrm>
          <a:prstGeom prst="rect">
            <a:avLst/>
          </a:prstGeom>
          <a:noFill/>
        </p:spPr>
        <p:txBody>
          <a:bodyPr wrap="square" rtlCol="0">
            <a:spAutoFit/>
          </a:bodyPr>
          <a:lstStyle/>
          <a:p>
            <a:r>
              <a:rPr lang="en-CA" sz="1000" dirty="0"/>
              <a:t>Friedman compares the modern retail supply chain to a river, and points to Wal-Mart as the best example of a company using technology to streamline item sales, distribution, and shipping.</a:t>
            </a:r>
          </a:p>
        </p:txBody>
      </p:sp>
      <p:sp>
        <p:nvSpPr>
          <p:cNvPr id="27" name="TextBox 26"/>
          <p:cNvSpPr txBox="1"/>
          <p:nvPr/>
        </p:nvSpPr>
        <p:spPr>
          <a:xfrm>
            <a:off x="427721" y="652351"/>
            <a:ext cx="2388503" cy="307777"/>
          </a:xfrm>
          <a:prstGeom prst="rect">
            <a:avLst/>
          </a:prstGeom>
          <a:noFill/>
        </p:spPr>
        <p:txBody>
          <a:bodyPr wrap="square" rtlCol="0">
            <a:spAutoFit/>
          </a:bodyPr>
          <a:lstStyle/>
          <a:p>
            <a:pPr lvl="0"/>
            <a:r>
              <a:rPr lang="en-CA" sz="1400" b="1" dirty="0"/>
              <a:t>Supply-chaining</a:t>
            </a:r>
            <a:endParaRPr lang="en-CA" sz="1400" b="1" dirty="0">
              <a:solidFill>
                <a:prstClr val="black"/>
              </a:solidFill>
            </a:endParaRPr>
          </a:p>
        </p:txBody>
      </p:sp>
      <p:pic>
        <p:nvPicPr>
          <p:cNvPr id="24" name="Picture 2" descr="C:\Users\xiang\Documents\GitHub\STim\StoryBoard\The World Is Flat\supply_chain_diagr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751678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00857" y="1552056"/>
            <a:ext cx="3434863" cy="861774"/>
          </a:xfrm>
          <a:prstGeom prst="rect">
            <a:avLst/>
          </a:prstGeom>
          <a:noFill/>
        </p:spPr>
        <p:txBody>
          <a:bodyPr wrap="square" rtlCol="0">
            <a:spAutoFit/>
          </a:bodyPr>
          <a:lstStyle/>
          <a:p>
            <a:r>
              <a:rPr lang="en-CA" sz="1000" dirty="0"/>
              <a:t>Friedman uses UPS as a prime example for insourcing, in which the company's employees perform services – beyond shipping – for another company. For example, UPS repairs Toshiba computers on behalf of Toshiba. The work is done at the UPS hub, by UPS employees.</a:t>
            </a:r>
          </a:p>
        </p:txBody>
      </p:sp>
      <p:sp>
        <p:nvSpPr>
          <p:cNvPr id="27" name="TextBox 26"/>
          <p:cNvSpPr txBox="1"/>
          <p:nvPr/>
        </p:nvSpPr>
        <p:spPr>
          <a:xfrm>
            <a:off x="371963" y="652351"/>
            <a:ext cx="1431176" cy="307777"/>
          </a:xfrm>
          <a:prstGeom prst="rect">
            <a:avLst/>
          </a:prstGeom>
          <a:noFill/>
        </p:spPr>
        <p:txBody>
          <a:bodyPr wrap="square" rtlCol="0">
            <a:spAutoFit/>
          </a:bodyPr>
          <a:lstStyle/>
          <a:p>
            <a:pPr lvl="0"/>
            <a:r>
              <a:rPr lang="en-CA" sz="1400" b="1" dirty="0"/>
              <a:t> Insourcing</a:t>
            </a:r>
            <a:endParaRPr lang="en-CA" sz="1400" b="1" dirty="0">
              <a:solidFill>
                <a:prstClr val="black"/>
              </a:solidFill>
            </a:endParaRPr>
          </a:p>
        </p:txBody>
      </p:sp>
      <p:pic>
        <p:nvPicPr>
          <p:cNvPr id="24" name="Picture 2" descr="C:\Users\xiang\Documents\GitHub\STim\StoryBoard\The World Is Flat\images (2dfdfdf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284831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52056"/>
            <a:ext cx="3434863" cy="1323439"/>
          </a:xfrm>
          <a:prstGeom prst="rect">
            <a:avLst/>
          </a:prstGeom>
          <a:noFill/>
        </p:spPr>
        <p:txBody>
          <a:bodyPr wrap="square" rtlCol="0">
            <a:spAutoFit/>
          </a:bodyPr>
          <a:lstStyle/>
          <a:p>
            <a:r>
              <a:rPr lang="en-CA" sz="1000" dirty="0"/>
              <a:t>Google and other search engines are the prime example. "Never before in the history of the planet have so many people – on their own – had the ability to find so much information about so many things and about so many other people," writes Friedman. The growth of search engines is tremendous; for example take Google, in which Friedman states that it is "now processing roughly one billion searches per day, up from 150 million just three years ago."</a:t>
            </a:r>
          </a:p>
        </p:txBody>
      </p:sp>
      <p:sp>
        <p:nvSpPr>
          <p:cNvPr id="27" name="TextBox 26"/>
          <p:cNvSpPr txBox="1"/>
          <p:nvPr/>
        </p:nvSpPr>
        <p:spPr>
          <a:xfrm>
            <a:off x="427723" y="652351"/>
            <a:ext cx="1133584" cy="307777"/>
          </a:xfrm>
          <a:prstGeom prst="rect">
            <a:avLst/>
          </a:prstGeom>
          <a:noFill/>
        </p:spPr>
        <p:txBody>
          <a:bodyPr wrap="square" rtlCol="0">
            <a:spAutoFit/>
          </a:bodyPr>
          <a:lstStyle/>
          <a:p>
            <a:pPr lvl="0"/>
            <a:r>
              <a:rPr lang="en-CA" sz="1400" b="1" dirty="0"/>
              <a:t> Informing</a:t>
            </a:r>
            <a:endParaRPr lang="en-CA" sz="1400" b="1" dirty="0">
              <a:solidFill>
                <a:prstClr val="black"/>
              </a:solidFill>
            </a:endParaRPr>
          </a:p>
        </p:txBody>
      </p:sp>
      <p:pic>
        <p:nvPicPr>
          <p:cNvPr id="16" name="Picture 3" descr="C:\Users\xiang\Documents\GitHub\STim\StoryBoard\The World Is Flat\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9705"/>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138966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44758"/>
            <a:ext cx="3434863" cy="1631216"/>
          </a:xfrm>
          <a:prstGeom prst="rect">
            <a:avLst/>
          </a:prstGeom>
          <a:noFill/>
        </p:spPr>
        <p:txBody>
          <a:bodyPr wrap="square" rtlCol="0">
            <a:spAutoFit/>
          </a:bodyPr>
          <a:lstStyle/>
          <a:p>
            <a:r>
              <a:rPr lang="en-CA" sz="1000" dirty="0"/>
              <a:t>Wireless, Voice over Internet, and file sharing. Personal digital devices like mobile phones, iPods, personal digital assistants, instant messaging, and voice over Internet Protocol (VoIP). Digital, Mobile, Personal and Virtual – all analog content and processes (from entertainment to photography to word processing) can be digitized and therefore shaped, manipulated and transmitted; virtual – these processes can be done at high speed with total ease; mobile – can be done anywhere, anytime by anyone; and personal – can be done by you.</a:t>
            </a:r>
          </a:p>
        </p:txBody>
      </p:sp>
      <p:sp>
        <p:nvSpPr>
          <p:cNvPr id="27" name="TextBox 26"/>
          <p:cNvSpPr txBox="1"/>
          <p:nvPr/>
        </p:nvSpPr>
        <p:spPr>
          <a:xfrm>
            <a:off x="427722" y="652351"/>
            <a:ext cx="2388503" cy="307777"/>
          </a:xfrm>
          <a:prstGeom prst="rect">
            <a:avLst/>
          </a:prstGeom>
          <a:noFill/>
        </p:spPr>
        <p:txBody>
          <a:bodyPr wrap="square" rtlCol="0">
            <a:spAutoFit/>
          </a:bodyPr>
          <a:lstStyle/>
          <a:p>
            <a:pPr lvl="0"/>
            <a:r>
              <a:rPr lang="en-CA" sz="1400" b="1" dirty="0"/>
              <a:t>"The Steroids"</a:t>
            </a:r>
            <a:endParaRPr lang="en-CA" sz="1400" b="1" dirty="0">
              <a:solidFill>
                <a:prstClr val="black"/>
              </a:solidFill>
            </a:endParaRPr>
          </a:p>
        </p:txBody>
      </p:sp>
      <p:pic>
        <p:nvPicPr>
          <p:cNvPr id="24" name="Picture 2" descr="C:\Users\xiang\Documents\GitHub\STim\StoryBoard\The World Is Flat\interne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3"/>
            <a:ext cx="1210103"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2561473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9167" y="2136213"/>
            <a:ext cx="2527058" cy="1569660"/>
          </a:xfrm>
          <a:prstGeom prst="rect">
            <a:avLst/>
          </a:prstGeom>
          <a:noFill/>
        </p:spPr>
        <p:txBody>
          <a:bodyPr wrap="square" rtlCol="0">
            <a:spAutoFit/>
          </a:bodyPr>
          <a:lstStyle/>
          <a:p>
            <a:pPr algn="just"/>
            <a:r>
              <a:rPr lang="en-CA" sz="1200" dirty="0" smtClean="0"/>
              <a:t>An </a:t>
            </a:r>
            <a:r>
              <a:rPr lang="en-CA" sz="1200" dirty="0"/>
              <a:t>American journalist</a:t>
            </a:r>
            <a:r>
              <a:rPr lang="en-CA" sz="1200" dirty="0" smtClean="0"/>
              <a:t>, columnist </a:t>
            </a:r>
            <a:r>
              <a:rPr lang="en-CA" sz="1200" dirty="0"/>
              <a:t>and author. </a:t>
            </a:r>
            <a:r>
              <a:rPr lang="en-CA" sz="1200" dirty="0" smtClean="0"/>
              <a:t>He writes a twice-weekly column for </a:t>
            </a:r>
            <a:r>
              <a:rPr lang="en-CA" sz="1200" i="1" dirty="0" smtClean="0"/>
              <a:t>The New York Times</a:t>
            </a:r>
            <a:r>
              <a:rPr lang="en-CA" sz="1200" dirty="0" smtClean="0"/>
              <a:t>. He has written extensively on foreign affairs including global trade, the Middle East, globalization, and environmental issues and has won the Pulitzer Prize three times.</a:t>
            </a:r>
            <a:endParaRPr lang="en-CA" sz="1200" dirty="0"/>
          </a:p>
        </p:txBody>
      </p:sp>
      <p:sp>
        <p:nvSpPr>
          <p:cNvPr id="2" name="TextBox 1"/>
          <p:cNvSpPr txBox="1"/>
          <p:nvPr/>
        </p:nvSpPr>
        <p:spPr>
          <a:xfrm>
            <a:off x="365367" y="652351"/>
            <a:ext cx="2612812" cy="338554"/>
          </a:xfrm>
          <a:prstGeom prst="rect">
            <a:avLst/>
          </a:prstGeom>
          <a:noFill/>
        </p:spPr>
        <p:txBody>
          <a:bodyPr wrap="square" rtlCol="0">
            <a:spAutoFit/>
          </a:bodyPr>
          <a:lstStyle/>
          <a:p>
            <a:r>
              <a:rPr lang="en-CA" sz="1600" b="1" dirty="0"/>
              <a:t>Thomas </a:t>
            </a:r>
            <a:r>
              <a:rPr lang="en-CA" sz="1600" b="1" dirty="0" smtClean="0"/>
              <a:t>Lauren Friedman</a:t>
            </a:r>
            <a:endParaRPr lang="en-CA" sz="1600" dirty="0"/>
          </a:p>
        </p:txBody>
      </p:sp>
      <p:pic>
        <p:nvPicPr>
          <p:cNvPr id="18" name="Picture 2" descr="C:\Users\xiang\Documents\GitHub\STim\StoryBoard\The World Is Flat\portrai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7" y="990904"/>
            <a:ext cx="1230206" cy="110560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hlinkClick r:id="rId5"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1" name="Rectangle 30">
            <a:hlinkClick r:id="rId6" action="ppaction://hlinksldjump"/>
          </p:cNvPr>
          <p:cNvSpPr/>
          <p:nvPr/>
        </p:nvSpPr>
        <p:spPr>
          <a:xfrm>
            <a:off x="4569070" y="2006568"/>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2" name="Rectangle 31">
            <a:hlinkClick r:id="rId7"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7" name="Rectangle 16">
            <a:hlinkClick r:id="rId5"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19" name="Rectangle 18">
            <a:hlinkClick r:id="rId6" action="ppaction://hlinksldjump"/>
          </p:cNvPr>
          <p:cNvSpPr/>
          <p:nvPr/>
        </p:nvSpPr>
        <p:spPr>
          <a:xfrm>
            <a:off x="10817225" y="1678490"/>
            <a:ext cx="1368301" cy="5814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0" name="Rectangle 19">
            <a:hlinkClick r:id="rId7" action="ppaction://hlinksldjump"/>
          </p:cNvPr>
          <p:cNvSpPr/>
          <p:nvPr/>
        </p:nvSpPr>
        <p:spPr>
          <a:xfrm>
            <a:off x="10817225" y="2751286"/>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4" name="Picture 2" descr="C:\Users\Jango\Documents\GitHub\STim\StoryBoard\logitech_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4058" y="652351"/>
            <a:ext cx="1295400" cy="1214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574058" y="2006568"/>
            <a:ext cx="3328767" cy="1754326"/>
          </a:xfrm>
          <a:prstGeom prst="rect">
            <a:avLst/>
          </a:prstGeom>
          <a:noFill/>
        </p:spPr>
        <p:txBody>
          <a:bodyPr wrap="square" rtlCol="0">
            <a:spAutoFit/>
          </a:bodyPr>
          <a:lstStyle/>
          <a:p>
            <a:pPr algn="just"/>
            <a:r>
              <a:rPr lang="en-US" sz="1200" dirty="0"/>
              <a:t>Logitech is a world leader in products that connect people to the digital experiences they care about. Spanning multiple computing, communication and entertainment platforms, Logitech’s combined hardware and software enable or enhance digital navigation, music and video entertainment, gaming, social networking, audio and video communication over the Internet, video security and home-entertainment control.</a:t>
            </a:r>
            <a:endParaRPr lang="en-CA" sz="1200" dirty="0"/>
          </a:p>
        </p:txBody>
      </p:sp>
    </p:spTree>
    <p:extLst>
      <p:ext uri="{BB962C8B-B14F-4D97-AF65-F5344CB8AC3E}">
        <p14:creationId xmlns:p14="http://schemas.microsoft.com/office/powerpoint/2010/main" val="2134265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62" y="652351"/>
            <a:ext cx="2862353" cy="369332"/>
          </a:xfrm>
          <a:prstGeom prst="rect">
            <a:avLst/>
          </a:prstGeom>
          <a:noFill/>
        </p:spPr>
        <p:txBody>
          <a:bodyPr wrap="square" rtlCol="0">
            <a:spAutoFit/>
          </a:bodyPr>
          <a:lstStyle/>
          <a:p>
            <a:pPr algn="ctr"/>
            <a:r>
              <a:rPr lang="en-CA" b="1" dirty="0"/>
              <a:t>Ten flatteners</a:t>
            </a:r>
            <a:endParaRPr lang="en-CA" dirty="0"/>
          </a:p>
        </p:txBody>
      </p:sp>
      <p:sp>
        <p:nvSpPr>
          <p:cNvPr id="24" name="Rectangle 23">
            <a:hlinkClick r:id="rId4" action="ppaction://hlinksldjump"/>
          </p:cNvPr>
          <p:cNvSpPr/>
          <p:nvPr/>
        </p:nvSpPr>
        <p:spPr>
          <a:xfrm>
            <a:off x="382403" y="1159099"/>
            <a:ext cx="1233639" cy="369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1200" b="1" dirty="0">
                <a:solidFill>
                  <a:prstClr val="black"/>
                </a:solidFill>
              </a:rPr>
              <a:t>Collapse of the Berlin Wall</a:t>
            </a:r>
          </a:p>
        </p:txBody>
      </p:sp>
      <p:sp>
        <p:nvSpPr>
          <p:cNvPr id="25" name="Rectangle 24">
            <a:hlinkClick r:id="rId5" action="ppaction://hlinksldjump"/>
          </p:cNvPr>
          <p:cNvSpPr/>
          <p:nvPr/>
        </p:nvSpPr>
        <p:spPr>
          <a:xfrm>
            <a:off x="371963"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Netscape</a:t>
            </a:r>
            <a:endParaRPr lang="en-CA" sz="1200" b="1" dirty="0">
              <a:solidFill>
                <a:schemeClr val="tx1"/>
              </a:solidFill>
            </a:endParaRPr>
          </a:p>
        </p:txBody>
      </p:sp>
      <p:sp>
        <p:nvSpPr>
          <p:cNvPr id="28" name="Rectangle 27">
            <a:hlinkClick r:id="rId6" action="ppaction://hlinksldjump"/>
          </p:cNvPr>
          <p:cNvSpPr/>
          <p:nvPr/>
        </p:nvSpPr>
        <p:spPr>
          <a:xfrm>
            <a:off x="2000677" y="1159099"/>
            <a:ext cx="1233639" cy="369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Workflow software</a:t>
            </a:r>
            <a:endParaRPr lang="en-CA" sz="1200" b="1" dirty="0">
              <a:solidFill>
                <a:schemeClr val="tx1"/>
              </a:solidFill>
            </a:endParaRPr>
          </a:p>
        </p:txBody>
      </p:sp>
      <p:sp>
        <p:nvSpPr>
          <p:cNvPr id="29" name="Rectangle 28">
            <a:hlinkClick r:id="rId7" action="ppaction://hlinksldjump"/>
          </p:cNvPr>
          <p:cNvSpPr/>
          <p:nvPr/>
        </p:nvSpPr>
        <p:spPr>
          <a:xfrm>
            <a:off x="382403" y="2506974"/>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Uploading</a:t>
            </a:r>
            <a:endParaRPr lang="en-CA" sz="1200" b="1" dirty="0">
              <a:solidFill>
                <a:schemeClr val="tx1"/>
              </a:solidFill>
            </a:endParaRPr>
          </a:p>
        </p:txBody>
      </p:sp>
      <p:sp>
        <p:nvSpPr>
          <p:cNvPr id="30" name="Rectangle 29">
            <a:hlinkClick r:id="rId8" action="ppaction://hlinksldjump"/>
          </p:cNvPr>
          <p:cNvSpPr/>
          <p:nvPr/>
        </p:nvSpPr>
        <p:spPr>
          <a:xfrm>
            <a:off x="371963" y="2934525"/>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Outsourcing</a:t>
            </a:r>
            <a:endParaRPr lang="en-CA" sz="1200" b="1" dirty="0">
              <a:solidFill>
                <a:schemeClr val="tx1"/>
              </a:solidFill>
            </a:endParaRPr>
          </a:p>
        </p:txBody>
      </p:sp>
      <p:sp>
        <p:nvSpPr>
          <p:cNvPr id="31" name="Rectangle 30">
            <a:hlinkClick r:id="rId9" action="ppaction://hlinksldjump"/>
          </p:cNvPr>
          <p:cNvSpPr/>
          <p:nvPr/>
        </p:nvSpPr>
        <p:spPr>
          <a:xfrm>
            <a:off x="382403"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Offshoring</a:t>
            </a:r>
            <a:endParaRPr lang="en-CA" sz="1200" b="1" dirty="0">
              <a:solidFill>
                <a:schemeClr val="tx1"/>
              </a:solidFill>
            </a:endParaRPr>
          </a:p>
        </p:txBody>
      </p:sp>
      <p:sp>
        <p:nvSpPr>
          <p:cNvPr id="32" name="Rectangle 31">
            <a:hlinkClick r:id="rId10" action="ppaction://hlinksldjump"/>
          </p:cNvPr>
          <p:cNvSpPr/>
          <p:nvPr/>
        </p:nvSpPr>
        <p:spPr>
          <a:xfrm>
            <a:off x="2000677"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Supply chain</a:t>
            </a:r>
            <a:endParaRPr lang="en-CA" sz="1200" b="1" dirty="0">
              <a:solidFill>
                <a:schemeClr val="tx1"/>
              </a:solidFill>
            </a:endParaRPr>
          </a:p>
        </p:txBody>
      </p:sp>
      <p:sp>
        <p:nvSpPr>
          <p:cNvPr id="33" name="Rectangle 32">
            <a:hlinkClick r:id="rId11" action="ppaction://hlinksldjump"/>
          </p:cNvPr>
          <p:cNvSpPr/>
          <p:nvPr/>
        </p:nvSpPr>
        <p:spPr>
          <a:xfrm>
            <a:off x="2000677"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Insourcing</a:t>
            </a:r>
            <a:endParaRPr lang="en-CA" sz="1200" b="1" dirty="0">
              <a:solidFill>
                <a:schemeClr val="tx1"/>
              </a:solidFill>
            </a:endParaRPr>
          </a:p>
        </p:txBody>
      </p:sp>
      <p:sp>
        <p:nvSpPr>
          <p:cNvPr id="34" name="Rectangle 33">
            <a:hlinkClick r:id="rId12" action="ppaction://hlinksldjump"/>
          </p:cNvPr>
          <p:cNvSpPr/>
          <p:nvPr/>
        </p:nvSpPr>
        <p:spPr>
          <a:xfrm>
            <a:off x="2000677" y="2505690"/>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Informing</a:t>
            </a:r>
            <a:endParaRPr lang="en-CA" sz="1200" b="1" dirty="0">
              <a:solidFill>
                <a:schemeClr val="tx1"/>
              </a:solidFill>
            </a:endParaRPr>
          </a:p>
        </p:txBody>
      </p:sp>
      <p:sp>
        <p:nvSpPr>
          <p:cNvPr id="35" name="Rectangle 34">
            <a:hlinkClick r:id="rId13" action="ppaction://hlinksldjump"/>
          </p:cNvPr>
          <p:cNvSpPr/>
          <p:nvPr/>
        </p:nvSpPr>
        <p:spPr>
          <a:xfrm>
            <a:off x="2000676" y="2934526"/>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“The </a:t>
            </a:r>
            <a:r>
              <a:rPr lang="en-US" sz="1200" b="1" dirty="0" err="1" smtClean="0">
                <a:solidFill>
                  <a:schemeClr val="tx1"/>
                </a:solidFill>
              </a:rPr>
              <a:t>Sterois</a:t>
            </a:r>
            <a:r>
              <a:rPr lang="en-US" sz="1200" b="1" dirty="0" smtClean="0">
                <a:solidFill>
                  <a:schemeClr val="tx1"/>
                </a:solidFill>
              </a:rPr>
              <a:t>”</a:t>
            </a:r>
            <a:endParaRPr lang="en-CA" sz="1200" b="1" dirty="0">
              <a:solidFill>
                <a:schemeClr val="tx1"/>
              </a:solidFill>
            </a:endParaRPr>
          </a:p>
        </p:txBody>
      </p:sp>
      <p:sp>
        <p:nvSpPr>
          <p:cNvPr id="40" name="Rectangle 39">
            <a:hlinkClick r:id="rId14"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1" name="Rectangle 40">
            <a:hlinkClick r:id="rId15"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2" name="Rectangle 41">
            <a:hlinkClick r:id="rId16"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2" name="Rectangle 21">
            <a:hlinkClick r:id="rId14"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3" name="Rectangle 22">
            <a:hlinkClick r:id="rId15"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6" name="Rectangle 25">
            <a:hlinkClick r:id="rId16"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27" name="TextBox 26"/>
          <p:cNvSpPr txBox="1"/>
          <p:nvPr/>
        </p:nvSpPr>
        <p:spPr>
          <a:xfrm>
            <a:off x="6473826" y="652351"/>
            <a:ext cx="1905000" cy="369332"/>
          </a:xfrm>
          <a:prstGeom prst="rect">
            <a:avLst/>
          </a:prstGeom>
          <a:noFill/>
        </p:spPr>
        <p:txBody>
          <a:bodyPr wrap="square" rtlCol="0">
            <a:spAutoFit/>
          </a:bodyPr>
          <a:lstStyle/>
          <a:p>
            <a:r>
              <a:rPr lang="en-CA" b="1" i="1" dirty="0" smtClean="0"/>
              <a:t>Logitech Attack 3</a:t>
            </a:r>
            <a:endParaRPr lang="en-CA" dirty="0"/>
          </a:p>
        </p:txBody>
      </p:sp>
      <p:pic>
        <p:nvPicPr>
          <p:cNvPr id="36" name="Picture 4">
            <a:hlinkClick r:id="rId4" action="ppaction://hlinksldjump"/>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3826" y="1367809"/>
            <a:ext cx="1125845" cy="105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
            <a:hlinkClick r:id="rId5" action="ppaction://hlinksldjump"/>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73826" y="2542798"/>
            <a:ext cx="1125845" cy="105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a:hlinkClick r:id="rId6" action="ppaction://hlinksldjump"/>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8826" y="1344072"/>
            <a:ext cx="1125845" cy="99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a:hlinkClick r:id="rId7" action="ppaction://hlinksldjump"/>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64833" y="2542798"/>
            <a:ext cx="1125845" cy="99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806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80509" y="1505632"/>
            <a:ext cx="3434863" cy="1938992"/>
          </a:xfrm>
          <a:prstGeom prst="rect">
            <a:avLst/>
          </a:prstGeom>
          <a:noFill/>
        </p:spPr>
        <p:txBody>
          <a:bodyPr wrap="square" rtlCol="0">
            <a:spAutoFit/>
          </a:bodyPr>
          <a:lstStyle/>
          <a:p>
            <a:r>
              <a:rPr lang="en-CA" sz="1000" dirty="0"/>
              <a:t>Friedman called the flattener, "When the walls came down, and the windows came up." The event not only symbolized the end of the Cold War, it allowed people from the other side of the wall to join the economic mainstream. "11/9/89" is a discussion about the Berlin Wall coming down, the "fall" of communism, and the impact that Windows powered PCs (personal computers) had on the ability of individuals to create their own content and connect to one another. At that point, the basic platform for the revolution to follow was created: IBM PC, Windows, a standardized graphical interface for word processing, dial-up modems, a standardized tool for communication, and a global phone network.</a:t>
            </a:r>
          </a:p>
        </p:txBody>
      </p:sp>
      <p:sp>
        <p:nvSpPr>
          <p:cNvPr id="6" name="TextBox 5"/>
          <p:cNvSpPr txBox="1"/>
          <p:nvPr/>
        </p:nvSpPr>
        <p:spPr>
          <a:xfrm>
            <a:off x="427722" y="652351"/>
            <a:ext cx="1710345" cy="523220"/>
          </a:xfrm>
          <a:prstGeom prst="rect">
            <a:avLst/>
          </a:prstGeom>
          <a:noFill/>
        </p:spPr>
        <p:txBody>
          <a:bodyPr wrap="square" rtlCol="0">
            <a:spAutoFit/>
          </a:bodyPr>
          <a:lstStyle/>
          <a:p>
            <a:pPr lvl="0"/>
            <a:r>
              <a:rPr lang="en-CA" sz="1400" b="1" dirty="0">
                <a:solidFill>
                  <a:prstClr val="black"/>
                </a:solidFill>
              </a:rPr>
              <a:t>Collapse of the Berlin </a:t>
            </a:r>
            <a:r>
              <a:rPr lang="en-CA" sz="1400" b="1" dirty="0" smtClean="0">
                <a:solidFill>
                  <a:prstClr val="black"/>
                </a:solidFill>
              </a:rPr>
              <a:t>Wall</a:t>
            </a:r>
            <a:endParaRPr lang="en-CA" sz="1400" b="1" dirty="0">
              <a:solidFill>
                <a:prstClr val="black"/>
              </a:solidFill>
            </a:endParaRPr>
          </a:p>
        </p:txBody>
      </p:sp>
      <p:sp>
        <p:nvSpPr>
          <p:cNvPr id="37" name="Left Arrow 3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pic>
        <p:nvPicPr>
          <p:cNvPr id="2050" name="Picture 2" descr="C:\Users\xiang\Documents\GitHub\STim\StoryBoard\The World Is Flat\wall_detail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973" y="652350"/>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6" name="Rectangle 35">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9" name="Rectangle 38">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1" name="Rectangle 20">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2" name="Rectangle 21">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3" name="Rectangle 22">
            <a:hlinkClick r:id="rId4"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0688" y="990904"/>
            <a:ext cx="112584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6680688" y="652350"/>
            <a:ext cx="2079137" cy="338554"/>
          </a:xfrm>
          <a:prstGeom prst="rect">
            <a:avLst/>
          </a:prstGeom>
          <a:noFill/>
        </p:spPr>
        <p:txBody>
          <a:bodyPr wrap="square" rtlCol="0">
            <a:spAutoFit/>
          </a:bodyPr>
          <a:lstStyle/>
          <a:p>
            <a:pPr lvl="0"/>
            <a:r>
              <a:rPr lang="en-CA" sz="1600" b="1" dirty="0" smtClean="0">
                <a:solidFill>
                  <a:prstClr val="black"/>
                </a:solidFill>
              </a:rPr>
              <a:t>Full Array of Control</a:t>
            </a:r>
            <a:endParaRPr lang="en-CA" sz="1600" b="1" dirty="0">
              <a:solidFill>
                <a:prstClr val="black"/>
              </a:solidFill>
            </a:endParaRPr>
          </a:p>
        </p:txBody>
      </p:sp>
      <p:sp>
        <p:nvSpPr>
          <p:cNvPr id="28" name="TextBox 27"/>
          <p:cNvSpPr txBox="1"/>
          <p:nvPr/>
        </p:nvSpPr>
        <p:spPr>
          <a:xfrm>
            <a:off x="6680689" y="2143984"/>
            <a:ext cx="2767620" cy="738664"/>
          </a:xfrm>
          <a:prstGeom prst="rect">
            <a:avLst/>
          </a:prstGeom>
          <a:noFill/>
        </p:spPr>
        <p:txBody>
          <a:bodyPr wrap="square" rtlCol="0">
            <a:spAutoFit/>
          </a:bodyPr>
          <a:lstStyle/>
          <a:p>
            <a:pPr algn="just"/>
            <a:r>
              <a:rPr lang="en-CA" sz="1400" dirty="0" smtClean="0"/>
              <a:t>You can assert your self with 11 programmable buttons and a rapid-fire trigger.</a:t>
            </a:r>
            <a:endParaRPr lang="en-CA" sz="1400" dirty="0"/>
          </a:p>
        </p:txBody>
      </p:sp>
      <p:sp>
        <p:nvSpPr>
          <p:cNvPr id="29" name="Left Arrow 28">
            <a:hlinkClick r:id="rId4"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591255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8" y="1490358"/>
            <a:ext cx="3434863" cy="1477328"/>
          </a:xfrm>
          <a:prstGeom prst="rect">
            <a:avLst/>
          </a:prstGeom>
          <a:noFill/>
        </p:spPr>
        <p:txBody>
          <a:bodyPr wrap="square" rtlCol="0">
            <a:spAutoFit/>
          </a:bodyPr>
          <a:lstStyle/>
          <a:p>
            <a:r>
              <a:rPr lang="en-CA" sz="1000" dirty="0"/>
              <a:t>Netscape went public at the price of $28. Netscape and the Web broadened the audience for the Internet from its roots as a communications medium used primarily by "early adopters and geeks" to something that made the Internet accessible to everyone from five-year-olds to ninety-five-year-olds. The digitization that took place meant that everyday occurrences such as words, files, films, music, and pictures could be accessed and manipulated on a computer screen by all people across the world.</a:t>
            </a:r>
          </a:p>
        </p:txBody>
      </p:sp>
      <p:sp>
        <p:nvSpPr>
          <p:cNvPr id="25" name="TextBox 24"/>
          <p:cNvSpPr txBox="1"/>
          <p:nvPr/>
        </p:nvSpPr>
        <p:spPr>
          <a:xfrm>
            <a:off x="335195" y="652468"/>
            <a:ext cx="2388503" cy="307777"/>
          </a:xfrm>
          <a:prstGeom prst="rect">
            <a:avLst/>
          </a:prstGeom>
          <a:noFill/>
        </p:spPr>
        <p:txBody>
          <a:bodyPr wrap="square" rtlCol="0">
            <a:spAutoFit/>
          </a:bodyPr>
          <a:lstStyle/>
          <a:p>
            <a:pPr lvl="0"/>
            <a:r>
              <a:rPr lang="en-CA" sz="1400" b="1" dirty="0"/>
              <a:t>Netscape</a:t>
            </a:r>
            <a:endParaRPr lang="en-CA" sz="1400" b="1" dirty="0">
              <a:solidFill>
                <a:prstClr val="black"/>
              </a:solidFill>
            </a:endParaRPr>
          </a:p>
        </p:txBody>
      </p:sp>
      <p:sp>
        <p:nvSpPr>
          <p:cNvPr id="27" name="Left Arrow 2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pic>
        <p:nvPicPr>
          <p:cNvPr id="29" name="Picture 2" descr="C:\Users\xiang\Documents\GitHub\STim\StoryBoard\The World Is Flat\netscap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6917" y="637076"/>
            <a:ext cx="889904" cy="85328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0" name="Rectangle 39">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1" name="Rectangle 40">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1" name="Rectangle 20">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2" name="Rectangle 21">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3" name="Rectangle 22">
            <a:hlinkClick r:id="rId4"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281" y="960245"/>
            <a:ext cx="962025" cy="874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6612281" y="597947"/>
            <a:ext cx="1792961" cy="307777"/>
          </a:xfrm>
          <a:prstGeom prst="rect">
            <a:avLst/>
          </a:prstGeom>
          <a:noFill/>
        </p:spPr>
        <p:txBody>
          <a:bodyPr wrap="square" rtlCol="0">
            <a:spAutoFit/>
          </a:bodyPr>
          <a:lstStyle/>
          <a:p>
            <a:pPr lvl="0"/>
            <a:r>
              <a:rPr lang="en-CA" sz="1400" b="1" dirty="0" smtClean="0"/>
              <a:t>Plug-and-play setup</a:t>
            </a:r>
            <a:endParaRPr lang="en-CA" sz="1400" b="1" dirty="0">
              <a:solidFill>
                <a:prstClr val="black"/>
              </a:solidFill>
            </a:endParaRPr>
          </a:p>
        </p:txBody>
      </p:sp>
      <p:sp>
        <p:nvSpPr>
          <p:cNvPr id="30" name="TextBox 29"/>
          <p:cNvSpPr txBox="1"/>
          <p:nvPr/>
        </p:nvSpPr>
        <p:spPr>
          <a:xfrm>
            <a:off x="6612281" y="1835150"/>
            <a:ext cx="3434863" cy="400110"/>
          </a:xfrm>
          <a:prstGeom prst="rect">
            <a:avLst/>
          </a:prstGeom>
          <a:noFill/>
        </p:spPr>
        <p:txBody>
          <a:bodyPr wrap="square" rtlCol="0">
            <a:spAutoFit/>
          </a:bodyPr>
          <a:lstStyle/>
          <a:p>
            <a:r>
              <a:rPr lang="en-CA" sz="1000" dirty="0" smtClean="0"/>
              <a:t>It delivers plug-and-play simplicity – or you can install the induced software to customized buttons</a:t>
            </a:r>
            <a:endParaRPr lang="en-CA" sz="1000" dirty="0"/>
          </a:p>
        </p:txBody>
      </p:sp>
      <p:sp>
        <p:nvSpPr>
          <p:cNvPr id="31" name="Left Arrow 30">
            <a:hlinkClick r:id="rId4"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21546"/>
            <a:ext cx="3434863" cy="2400657"/>
          </a:xfrm>
          <a:prstGeom prst="rect">
            <a:avLst/>
          </a:prstGeom>
          <a:noFill/>
        </p:spPr>
        <p:txBody>
          <a:bodyPr wrap="square" rtlCol="0">
            <a:spAutoFit/>
          </a:bodyPr>
          <a:lstStyle/>
          <a:p>
            <a:pPr algn="just"/>
            <a:r>
              <a:rPr lang="en-CA" sz="1000" dirty="0"/>
              <a:t>Friedman's catch-all for the standards and technologies that allowed work to flow. The ability of machines to talk to other machines with no humans involved, as stated by Friedman. Friedman believes these first three forces have become a "crude foundation of a whole new global platform for collaboration." There was an emergence of software protocols (SMTP – simple mail transfer protocol; HTML – the language that enabled anyone to design and publish documents that could be transmitted to and read on any computer anywhere) Standards on Standards. This is what Friedman called the "Genesis moment of the flat world." The net result "is that people can work with other people on more stuff than ever before." This created a global platform for multiple forms of collaboration. The next six flatteners sprung from this platform.</a:t>
            </a:r>
          </a:p>
        </p:txBody>
      </p:sp>
      <p:sp>
        <p:nvSpPr>
          <p:cNvPr id="18" name="TextBox 17"/>
          <p:cNvSpPr txBox="1"/>
          <p:nvPr/>
        </p:nvSpPr>
        <p:spPr>
          <a:xfrm>
            <a:off x="427723" y="652351"/>
            <a:ext cx="1661670" cy="307777"/>
          </a:xfrm>
          <a:prstGeom prst="rect">
            <a:avLst/>
          </a:prstGeom>
          <a:noFill/>
        </p:spPr>
        <p:txBody>
          <a:bodyPr wrap="square" rtlCol="0">
            <a:spAutoFit/>
          </a:bodyPr>
          <a:lstStyle/>
          <a:p>
            <a:pPr lvl="0"/>
            <a:r>
              <a:rPr lang="en-CA" sz="1400" b="1" dirty="0" smtClean="0">
                <a:solidFill>
                  <a:prstClr val="black"/>
                </a:solidFill>
              </a:rPr>
              <a:t>Workflow Software</a:t>
            </a:r>
            <a:endParaRPr lang="en-CA" sz="1400" b="1" dirty="0">
              <a:solidFill>
                <a:prstClr val="black"/>
              </a:solidFill>
            </a:endParaRPr>
          </a:p>
        </p:txBody>
      </p:sp>
      <p:pic>
        <p:nvPicPr>
          <p:cNvPr id="25" name="Picture 2" descr="C:\Users\xiang\Documents\GitHub\STim\StoryBoard\The World Is Flat\Workflow-eng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4425" y="668265"/>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3" name="Rectangle 32">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4" name="Rectangle 33">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5" name="Rectangle 34">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23" name="TextBox 22"/>
          <p:cNvSpPr txBox="1"/>
          <p:nvPr/>
        </p:nvSpPr>
        <p:spPr>
          <a:xfrm>
            <a:off x="6612281" y="597947"/>
            <a:ext cx="2488835" cy="307777"/>
          </a:xfrm>
          <a:prstGeom prst="rect">
            <a:avLst/>
          </a:prstGeom>
          <a:noFill/>
        </p:spPr>
        <p:txBody>
          <a:bodyPr wrap="square" rtlCol="0">
            <a:spAutoFit/>
          </a:bodyPr>
          <a:lstStyle/>
          <a:p>
            <a:pPr lvl="0"/>
            <a:r>
              <a:rPr lang="en-CA" sz="1400" b="1" dirty="0" smtClean="0"/>
              <a:t>Logitech Gaming software (PC)</a:t>
            </a:r>
            <a:endParaRPr lang="en-CA" sz="1400" b="1" dirty="0">
              <a:solidFill>
                <a:prstClr val="black"/>
              </a:solidFill>
            </a:endParaRPr>
          </a:p>
        </p:txBody>
      </p:sp>
      <p:sp>
        <p:nvSpPr>
          <p:cNvPr id="27" name="TextBox 26"/>
          <p:cNvSpPr txBox="1"/>
          <p:nvPr/>
        </p:nvSpPr>
        <p:spPr>
          <a:xfrm>
            <a:off x="6612281" y="1835150"/>
            <a:ext cx="2488835" cy="707886"/>
          </a:xfrm>
          <a:prstGeom prst="rect">
            <a:avLst/>
          </a:prstGeom>
          <a:noFill/>
        </p:spPr>
        <p:txBody>
          <a:bodyPr wrap="square" rtlCol="0">
            <a:spAutoFit/>
          </a:bodyPr>
          <a:lstStyle/>
          <a:p>
            <a:pPr algn="just"/>
            <a:r>
              <a:rPr lang="en-CA" sz="1000" dirty="0" smtClean="0"/>
              <a:t>Advanced button customization, multiple controller configurations, and printable gaming profiles let you get serious about your game.</a:t>
            </a:r>
            <a:endParaRPr lang="en-CA" sz="1000" dirty="0"/>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281" y="905725"/>
            <a:ext cx="103822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Left Arrow 27">
            <a:hlinkClick r:id="rId5"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52056"/>
            <a:ext cx="3434863" cy="707886"/>
          </a:xfrm>
          <a:prstGeom prst="rect">
            <a:avLst/>
          </a:prstGeom>
          <a:noFill/>
        </p:spPr>
        <p:txBody>
          <a:bodyPr wrap="square" rtlCol="0">
            <a:spAutoFit/>
          </a:bodyPr>
          <a:lstStyle/>
          <a:p>
            <a:r>
              <a:rPr lang="en-CA" sz="1000" dirty="0"/>
              <a:t>Communities uploading and collaborating on online projects. Examples include open source software, blogs, and Wikipedia. Friedman considers the phenomenon "the most disruptive force of all."</a:t>
            </a:r>
          </a:p>
        </p:txBody>
      </p:sp>
      <p:sp>
        <p:nvSpPr>
          <p:cNvPr id="27" name="TextBox 26"/>
          <p:cNvSpPr txBox="1"/>
          <p:nvPr/>
        </p:nvSpPr>
        <p:spPr>
          <a:xfrm>
            <a:off x="427721" y="652351"/>
            <a:ext cx="1194251" cy="307777"/>
          </a:xfrm>
          <a:prstGeom prst="rect">
            <a:avLst/>
          </a:prstGeom>
          <a:noFill/>
        </p:spPr>
        <p:txBody>
          <a:bodyPr wrap="square" rtlCol="0">
            <a:spAutoFit/>
          </a:bodyPr>
          <a:lstStyle/>
          <a:p>
            <a:pPr lvl="0"/>
            <a:r>
              <a:rPr lang="en-CA" sz="1400" b="1" dirty="0" smtClean="0">
                <a:solidFill>
                  <a:prstClr val="black"/>
                </a:solidFill>
              </a:rPr>
              <a:t>Uploading</a:t>
            </a:r>
            <a:endParaRPr lang="en-CA" sz="1400" b="1" dirty="0">
              <a:solidFill>
                <a:prstClr val="black"/>
              </a:solidFill>
            </a:endParaRPr>
          </a:p>
        </p:txBody>
      </p:sp>
      <p:pic>
        <p:nvPicPr>
          <p:cNvPr id="28" name="Picture 3" descr="C:\Users\xiang\Documents\GitHub\STim\StoryBoard\The World Is Flat\wikipedia-logo-en-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6224" y="668265"/>
            <a:ext cx="990600" cy="853281"/>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6734" y="960128"/>
            <a:ext cx="1169964" cy="105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6612281" y="597947"/>
            <a:ext cx="2488835" cy="307777"/>
          </a:xfrm>
          <a:prstGeom prst="rect">
            <a:avLst/>
          </a:prstGeom>
          <a:noFill/>
        </p:spPr>
        <p:txBody>
          <a:bodyPr wrap="square" rtlCol="0">
            <a:spAutoFit/>
          </a:bodyPr>
          <a:lstStyle/>
          <a:p>
            <a:pPr lvl="0"/>
            <a:r>
              <a:rPr lang="en-CA" sz="1400" b="1" dirty="0" smtClean="0"/>
              <a:t>Logitech Gaming software (PC)</a:t>
            </a:r>
            <a:endParaRPr lang="en-CA" sz="1400" b="1" dirty="0">
              <a:solidFill>
                <a:prstClr val="black"/>
              </a:solidFill>
            </a:endParaRPr>
          </a:p>
        </p:txBody>
      </p:sp>
      <p:sp>
        <p:nvSpPr>
          <p:cNvPr id="23" name="TextBox 22"/>
          <p:cNvSpPr txBox="1"/>
          <p:nvPr/>
        </p:nvSpPr>
        <p:spPr>
          <a:xfrm>
            <a:off x="6612281" y="2006568"/>
            <a:ext cx="2488835" cy="707886"/>
          </a:xfrm>
          <a:prstGeom prst="rect">
            <a:avLst/>
          </a:prstGeom>
          <a:noFill/>
        </p:spPr>
        <p:txBody>
          <a:bodyPr wrap="square" rtlCol="0">
            <a:spAutoFit/>
          </a:bodyPr>
          <a:lstStyle/>
          <a:p>
            <a:pPr algn="just"/>
            <a:r>
              <a:rPr lang="en-CA" sz="1000" dirty="0" smtClean="0"/>
              <a:t>Advanced button customization, multiple controller configurations, and printable gaming profiles let you get serious about your game.</a:t>
            </a:r>
            <a:endParaRPr lang="en-CA" sz="1000" dirty="0"/>
          </a:p>
        </p:txBody>
      </p:sp>
      <p:sp>
        <p:nvSpPr>
          <p:cNvPr id="25" name="Left Arrow 24">
            <a:hlinkClick r:id="rId5"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015663"/>
          </a:xfrm>
          <a:prstGeom prst="rect">
            <a:avLst/>
          </a:prstGeom>
          <a:noFill/>
        </p:spPr>
        <p:txBody>
          <a:bodyPr wrap="square" rtlCol="0">
            <a:spAutoFit/>
          </a:bodyPr>
          <a:lstStyle/>
          <a:p>
            <a:r>
              <a:rPr lang="en-CA" sz="1000" dirty="0"/>
              <a:t>Friedman argues that outsourcing has allowed companies to split service and manufacturing activities into components which can be subcontracted and performed in the most efficient, cost-effective way. This process became easier with the mass distribution of fiber optic cables during the introduction of the World Wide Web.</a:t>
            </a:r>
          </a:p>
        </p:txBody>
      </p:sp>
      <p:sp>
        <p:nvSpPr>
          <p:cNvPr id="27" name="TextBox 26"/>
          <p:cNvSpPr txBox="1"/>
          <p:nvPr/>
        </p:nvSpPr>
        <p:spPr>
          <a:xfrm>
            <a:off x="427722" y="651418"/>
            <a:ext cx="1397903" cy="307777"/>
          </a:xfrm>
          <a:prstGeom prst="rect">
            <a:avLst/>
          </a:prstGeom>
          <a:noFill/>
        </p:spPr>
        <p:txBody>
          <a:bodyPr wrap="square" rtlCol="0">
            <a:spAutoFit/>
          </a:bodyPr>
          <a:lstStyle/>
          <a:p>
            <a:pPr lvl="0"/>
            <a:r>
              <a:rPr lang="en-CA" sz="1400" b="1" dirty="0" smtClean="0">
                <a:solidFill>
                  <a:prstClr val="black"/>
                </a:solidFill>
              </a:rPr>
              <a:t>Outsourcing</a:t>
            </a:r>
            <a:endParaRPr lang="en-CA" sz="1400" b="1" dirty="0">
              <a:solidFill>
                <a:prstClr val="black"/>
              </a:solidFill>
            </a:endParaRPr>
          </a:p>
        </p:txBody>
      </p:sp>
      <p:pic>
        <p:nvPicPr>
          <p:cNvPr id="24" name="Picture 2" descr="C:\Users\xiang\Documents\GitHub\STim\StoryBoard\The World Is Flat\outsourcing.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516" y="645052"/>
            <a:ext cx="873308"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204413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169551"/>
          </a:xfrm>
          <a:prstGeom prst="rect">
            <a:avLst/>
          </a:prstGeom>
          <a:noFill/>
        </p:spPr>
        <p:txBody>
          <a:bodyPr wrap="square" rtlCol="0">
            <a:spAutoFit/>
          </a:bodyPr>
          <a:lstStyle/>
          <a:p>
            <a:r>
              <a:rPr lang="en-CA" sz="1000" dirty="0"/>
              <a:t>The internal relocation of a company's manufacturing or other processes to a foreign land to take advantage of less costly operations there. China's entrance in the WTO (World Trade Organization) allowed for greater competition in the playing field. Now countries such as Malaysia, Mexico, Brazil must compete against China and each other to have businesses offshore to them.</a:t>
            </a:r>
          </a:p>
        </p:txBody>
      </p:sp>
      <p:sp>
        <p:nvSpPr>
          <p:cNvPr id="27" name="TextBox 26"/>
          <p:cNvSpPr txBox="1"/>
          <p:nvPr/>
        </p:nvSpPr>
        <p:spPr>
          <a:xfrm>
            <a:off x="427478" y="652351"/>
            <a:ext cx="2388503" cy="307777"/>
          </a:xfrm>
          <a:prstGeom prst="rect">
            <a:avLst/>
          </a:prstGeom>
          <a:noFill/>
        </p:spPr>
        <p:txBody>
          <a:bodyPr wrap="square" rtlCol="0">
            <a:spAutoFit/>
          </a:bodyPr>
          <a:lstStyle/>
          <a:p>
            <a:pPr lvl="0"/>
            <a:r>
              <a:rPr lang="en-CA" sz="1400" b="1" dirty="0" smtClean="0">
                <a:solidFill>
                  <a:prstClr val="black"/>
                </a:solidFill>
              </a:rPr>
              <a:t>Offshoring</a:t>
            </a:r>
            <a:endParaRPr lang="en-CA" sz="1400" b="1" dirty="0">
              <a:solidFill>
                <a:prstClr val="black"/>
              </a:solidFill>
            </a:endParaRPr>
          </a:p>
        </p:txBody>
      </p:sp>
      <p:pic>
        <p:nvPicPr>
          <p:cNvPr id="24" name="Picture 2" descr="C:\Users\xiang\Documents\GitHub\STim\StoryBoard\The World Is Flat\2012-chinafactory-062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2"/>
            <a:ext cx="1210105"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endParaRPr lang="en-CA" dirty="0">
              <a:solidFill>
                <a:schemeClr val="tx1"/>
              </a:solidFill>
            </a:endParaRP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606667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1023</Words>
  <Application>Microsoft Office PowerPoint</Application>
  <PresentationFormat>Custom</PresentationFormat>
  <Paragraphs>139</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dc:creator>
  <cp:lastModifiedBy>Jango</cp:lastModifiedBy>
  <cp:revision>121</cp:revision>
  <dcterms:created xsi:type="dcterms:W3CDTF">2006-08-16T00:00:00Z</dcterms:created>
  <dcterms:modified xsi:type="dcterms:W3CDTF">2013-02-26T20:59:32Z</dcterms:modified>
</cp:coreProperties>
</file>